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9" r:id="rId4"/>
    <p:sldId id="262" r:id="rId5"/>
    <p:sldId id="258" r:id="rId6"/>
    <p:sldId id="260"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559496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072289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44509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6399019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219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3712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10004481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594532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175494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57240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094895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6B4B78C-2941-449A-BA18-CC90CEA661AC}" type="datetimeFigureOut">
              <a:rPr lang="es-CO" smtClean="0"/>
              <a:t>4/07/2024</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732003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6B4B78C-2941-449A-BA18-CC90CEA661AC}" type="datetimeFigureOut">
              <a:rPr lang="es-CO" smtClean="0"/>
              <a:t>4/07/2024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807726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B4B78C-2941-449A-BA18-CC90CEA661AC}" type="datetimeFigureOut">
              <a:rPr lang="es-CO" smtClean="0"/>
              <a:t>4/07/2024</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850636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440321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222287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6B4B78C-2941-449A-BA18-CC90CEA661AC}" type="datetimeFigureOut">
              <a:rPr lang="es-CO" smtClean="0"/>
              <a:t>4/07/2024</a:t>
            </a:fld>
            <a:endParaRPr lang="es-CO"/>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02B1F5D-4500-4BEF-B13E-58F1DAC25EBE}" type="slidenum">
              <a:rPr lang="es-CO" smtClean="0"/>
              <a:t>‹Nº›</a:t>
            </a:fld>
            <a:endParaRPr lang="es-CO"/>
          </a:p>
        </p:txBody>
      </p:sp>
    </p:spTree>
    <p:extLst>
      <p:ext uri="{BB962C8B-B14F-4D97-AF65-F5344CB8AC3E}">
        <p14:creationId xmlns:p14="http://schemas.microsoft.com/office/powerpoint/2010/main" val="2142924995"/>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prezi.com/loirbwrqjjzo/proceso-de-elaboracion-del-chocolate-j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D1445E-71AD-4151-B68C-1A96694B8385}"/>
              </a:ext>
            </a:extLst>
          </p:cNvPr>
          <p:cNvSpPr>
            <a:spLocks noGrp="1"/>
          </p:cNvSpPr>
          <p:nvPr>
            <p:ph type="title"/>
          </p:nvPr>
        </p:nvSpPr>
        <p:spPr>
          <a:xfrm>
            <a:off x="677335" y="3276600"/>
            <a:ext cx="8596668" cy="1578000"/>
          </a:xfrm>
        </p:spPr>
        <p:txBody>
          <a:bodyPr>
            <a:normAutofit fontScale="90000"/>
          </a:bodyPr>
          <a:lstStyle/>
          <a:p>
            <a:pPr algn="ctr"/>
            <a:br>
              <a:rPr lang="es-MX" sz="2200" dirty="0">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Cultivamos Bienestar, Nutrición y Placer.</a:t>
            </a: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ANGELICA MARIA POSADA DIAZ. </a:t>
            </a:r>
            <a:br>
              <a:rPr lang="es-MX" sz="2000" dirty="0">
                <a:solidFill>
                  <a:srgbClr val="0070C0"/>
                </a:solidFill>
                <a:latin typeface="Arial" panose="020B0604020202020204" pitchFamily="34" charset="0"/>
                <a:cs typeface="Arial" panose="020B0604020202020204" pitchFamily="34" charset="0"/>
              </a:rPr>
            </a:br>
            <a:endParaRPr lang="es-CO" sz="2000" dirty="0">
              <a:solidFill>
                <a:srgbClr val="0070C0"/>
              </a:solidFill>
              <a:latin typeface="Arial" panose="020B0604020202020204" pitchFamily="34" charset="0"/>
              <a:cs typeface="Arial" panose="020B0604020202020204" pitchFamily="34" charset="0"/>
            </a:endParaRPr>
          </a:p>
        </p:txBody>
      </p:sp>
      <p:sp>
        <p:nvSpPr>
          <p:cNvPr id="3" name="Subtítulo 2">
            <a:extLst>
              <a:ext uri="{FF2B5EF4-FFF2-40B4-BE49-F238E27FC236}">
                <a16:creationId xmlns:a16="http://schemas.microsoft.com/office/drawing/2014/main" id="{CCCF71C4-AA2C-40D8-A9F4-E845F1C1B440}"/>
              </a:ext>
            </a:extLst>
          </p:cNvPr>
          <p:cNvSpPr>
            <a:spLocks noGrp="1"/>
          </p:cNvSpPr>
          <p:nvPr>
            <p:ph type="body" idx="1"/>
          </p:nvPr>
        </p:nvSpPr>
        <p:spPr>
          <a:xfrm>
            <a:off x="677335" y="4854601"/>
            <a:ext cx="8596668" cy="1295400"/>
          </a:xfrm>
        </p:spPr>
        <p:txBody>
          <a:bodyPr>
            <a:noAutofit/>
          </a:bodyPr>
          <a:lstStyle/>
          <a:p>
            <a:pPr algn="l"/>
            <a:r>
              <a:rPr lang="es-MX" dirty="0">
                <a:solidFill>
                  <a:srgbClr val="0070C0"/>
                </a:solidFill>
                <a:latin typeface="Arial" panose="020B0604020202020204" pitchFamily="34" charset="0"/>
                <a:cs typeface="Arial" panose="020B0604020202020204" pitchFamily="34" charset="0"/>
              </a:rPr>
              <a:t>Grupo Uribe. </a:t>
            </a:r>
          </a:p>
          <a:p>
            <a:pPr algn="l"/>
            <a:r>
              <a:rPr lang="es-MX" dirty="0">
                <a:solidFill>
                  <a:srgbClr val="0070C0"/>
                </a:solidFill>
                <a:latin typeface="Arial" panose="020B0604020202020204" pitchFamily="34" charset="0"/>
                <a:cs typeface="Arial" panose="020B0604020202020204" pitchFamily="34" charset="0"/>
              </a:rPr>
              <a:t>Profesora: Sandra Céspedes.</a:t>
            </a:r>
          </a:p>
          <a:p>
            <a:pPr algn="l"/>
            <a:r>
              <a:rPr lang="es-MX" dirty="0">
                <a:solidFill>
                  <a:srgbClr val="0070C0"/>
                </a:solidFill>
                <a:latin typeface="Arial" panose="020B0604020202020204" pitchFamily="34" charset="0"/>
                <a:cs typeface="Arial" panose="020B0604020202020204" pitchFamily="34" charset="0"/>
              </a:rPr>
              <a:t>Administración III.</a:t>
            </a:r>
          </a:p>
        </p:txBody>
      </p:sp>
      <p:sp>
        <p:nvSpPr>
          <p:cNvPr id="6" name="AutoShape 4" descr="Nutresa">
            <a:extLst>
              <a:ext uri="{FF2B5EF4-FFF2-40B4-BE49-F238E27FC236}">
                <a16:creationId xmlns:a16="http://schemas.microsoft.com/office/drawing/2014/main" id="{D4B6D5D6-8D93-4FEC-BB66-EF861AC83F6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8" name="Imagen 7">
            <a:extLst>
              <a:ext uri="{FF2B5EF4-FFF2-40B4-BE49-F238E27FC236}">
                <a16:creationId xmlns:a16="http://schemas.microsoft.com/office/drawing/2014/main" id="{C696C438-A55C-43DF-9495-9A7C7A1B8141}"/>
              </a:ext>
            </a:extLst>
          </p:cNvPr>
          <p:cNvPicPr>
            <a:picLocks noChangeAspect="1"/>
          </p:cNvPicPr>
          <p:nvPr/>
        </p:nvPicPr>
        <p:blipFill>
          <a:blip r:embed="rId2"/>
          <a:stretch>
            <a:fillRect/>
          </a:stretch>
        </p:blipFill>
        <p:spPr>
          <a:xfrm>
            <a:off x="939800" y="194733"/>
            <a:ext cx="2777067" cy="1676400"/>
          </a:xfrm>
          <a:prstGeom prst="rect">
            <a:avLst/>
          </a:prstGeom>
        </p:spPr>
      </p:pic>
      <p:pic>
        <p:nvPicPr>
          <p:cNvPr id="9" name="Imagen 8">
            <a:extLst>
              <a:ext uri="{FF2B5EF4-FFF2-40B4-BE49-F238E27FC236}">
                <a16:creationId xmlns:a16="http://schemas.microsoft.com/office/drawing/2014/main" id="{30752B35-DB9A-44A7-8BD4-D04A0E97B170}"/>
              </a:ext>
            </a:extLst>
          </p:cNvPr>
          <p:cNvPicPr>
            <a:picLocks noChangeAspect="1"/>
          </p:cNvPicPr>
          <p:nvPr/>
        </p:nvPicPr>
        <p:blipFill>
          <a:blip r:embed="rId3"/>
          <a:stretch>
            <a:fillRect/>
          </a:stretch>
        </p:blipFill>
        <p:spPr>
          <a:xfrm>
            <a:off x="8161867" y="-1"/>
            <a:ext cx="4028018" cy="6858001"/>
          </a:xfrm>
          <a:prstGeom prst="rect">
            <a:avLst/>
          </a:prstGeom>
        </p:spPr>
      </p:pic>
    </p:spTree>
    <p:extLst>
      <p:ext uri="{BB962C8B-B14F-4D97-AF65-F5344CB8AC3E}">
        <p14:creationId xmlns:p14="http://schemas.microsoft.com/office/powerpoint/2010/main" val="1478232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50B9C-3C97-40F7-B690-D55D20705697}"/>
              </a:ext>
            </a:extLst>
          </p:cNvPr>
          <p:cNvSpPr>
            <a:spLocks noGrp="1"/>
          </p:cNvSpPr>
          <p:nvPr>
            <p:ph type="title"/>
          </p:nvPr>
        </p:nvSpPr>
        <p:spPr>
          <a:xfrm>
            <a:off x="677334" y="127000"/>
            <a:ext cx="8596668" cy="955179"/>
          </a:xfrm>
        </p:spPr>
        <p:txBody>
          <a:bodyPr>
            <a:normAutofit fontScale="90000"/>
          </a:bodyPr>
          <a:lstStyle/>
          <a:p>
            <a:pPr algn="ctr"/>
            <a:r>
              <a:rPr lang="es-MX" dirty="0">
                <a:solidFill>
                  <a:srgbClr val="0070C0"/>
                </a:solidFill>
                <a:latin typeface="Arial" panose="020B0604020202020204" pitchFamily="34" charset="0"/>
                <a:cs typeface="Arial" panose="020B0604020202020204" pitchFamily="34" charset="0"/>
              </a:rPr>
              <a:t>Introducción Grupo Nutresa </a:t>
            </a:r>
            <a:br>
              <a:rPr lang="es-MX" dirty="0">
                <a:solidFill>
                  <a:srgbClr val="0070C0"/>
                </a:solidFill>
                <a:latin typeface="Arial" panose="020B0604020202020204" pitchFamily="34" charset="0"/>
                <a:cs typeface="Arial" panose="020B0604020202020204" pitchFamily="34" charset="0"/>
              </a:rPr>
            </a:br>
            <a:r>
              <a:rPr lang="es-MX" dirty="0">
                <a:solidFill>
                  <a:srgbClr val="0070C0"/>
                </a:solidFill>
                <a:latin typeface="Arial" panose="020B0604020202020204" pitchFamily="34" charset="0"/>
                <a:cs typeface="Arial" panose="020B0604020202020204" pitchFamily="34" charset="0"/>
              </a:rPr>
              <a:t>Chocolatina Jet.</a:t>
            </a:r>
            <a:br>
              <a:rPr lang="es-MX" dirty="0"/>
            </a:br>
            <a:endParaRPr lang="es-CO" dirty="0"/>
          </a:p>
        </p:txBody>
      </p:sp>
      <p:sp>
        <p:nvSpPr>
          <p:cNvPr id="3" name="Marcador de contenido 2">
            <a:extLst>
              <a:ext uri="{FF2B5EF4-FFF2-40B4-BE49-F238E27FC236}">
                <a16:creationId xmlns:a16="http://schemas.microsoft.com/office/drawing/2014/main" id="{D9BB700A-DAB1-441A-90DC-06C8CE1E3AA7}"/>
              </a:ext>
            </a:extLst>
          </p:cNvPr>
          <p:cNvSpPr>
            <a:spLocks noGrp="1"/>
          </p:cNvSpPr>
          <p:nvPr>
            <p:ph idx="1"/>
          </p:nvPr>
        </p:nvSpPr>
        <p:spPr>
          <a:xfrm>
            <a:off x="203200" y="880844"/>
            <a:ext cx="5071533" cy="4899171"/>
          </a:xfrm>
        </p:spPr>
        <p:txBody>
          <a:bodyPr>
            <a:noAutofit/>
          </a:bodyPr>
          <a:lstStyle/>
          <a:p>
            <a:pPr marL="0" indent="0">
              <a:buNone/>
            </a:pPr>
            <a:endParaRPr lang="es-MX" sz="1600" dirty="0">
              <a:latin typeface="Arial" panose="020B0604020202020204" pitchFamily="34" charset="0"/>
              <a:cs typeface="Arial" panose="020B0604020202020204" pitchFamily="34" charset="0"/>
            </a:endParaRPr>
          </a:p>
          <a:p>
            <a:pPr marL="0" indent="0">
              <a:buNone/>
            </a:pPr>
            <a:endParaRPr lang="es-MX" sz="1600" dirty="0">
              <a:latin typeface="Arial" panose="020B0604020202020204" pitchFamily="34" charset="0"/>
              <a:cs typeface="Arial" panose="020B0604020202020204" pitchFamily="34" charset="0"/>
            </a:endParaRPr>
          </a:p>
          <a:p>
            <a:pPr marL="0" indent="0">
              <a:buNone/>
            </a:pPr>
            <a:r>
              <a:rPr lang="es-MX" sz="1400" dirty="0">
                <a:latin typeface="Arial" panose="020B0604020202020204" pitchFamily="34" charset="0"/>
                <a:cs typeface="Arial" panose="020B0604020202020204" pitchFamily="34" charset="0"/>
              </a:rPr>
              <a:t>En el año de 1961, la Compañía Nacional de Chocolates lanzó al mercado la primera chocolatina elaborada en el país: La Chocolatina Jet, de empaque azul en presentación personal. Desde entonces la Chocolatina Jet es líder en el mercado Colombiano y ha sido reconocida como una de las marcas más queridas por los Colombianos. Para incentivar su consumo se ofreció al mercado una colección de láminas que sirvieron de antesala al “Álbum de Historia Natural”, el cual se convertiría en un referente para muchas generaciones de colombianos. Desde hace 39 años la Compañía Nacional de Chocolates, con su marca líder Chocolatinas Jet, ha tenido por tradición la publicación de su álbum Chocolates Jet de “Historia Natural”, el cual ha ido evolucionando a lo largo del tiempo, renovándose permanentemente respondiendo al estilo de vida de los niños de hoy. El álbum se publicó por vez primera en 1967 en España por la Editorial Bruguera y varios años después, Chocolatinas Jet adquirió la totalidad de los derechos de este álbum. El álbum está dividido en varias secciones: Geología, Zoología, Botánica y Astronomía. Con el paso de los años el álbum se ha venido actualizando y varias figuritas se han venido remplazando por otras</a:t>
            </a:r>
            <a:r>
              <a:rPr lang="es-MX" sz="1600" dirty="0"/>
              <a:t>. </a:t>
            </a:r>
            <a:endParaRPr lang="es-CO" sz="2000" dirty="0"/>
          </a:p>
        </p:txBody>
      </p:sp>
      <p:pic>
        <p:nvPicPr>
          <p:cNvPr id="6" name="Imagen 5">
            <a:extLst>
              <a:ext uri="{FF2B5EF4-FFF2-40B4-BE49-F238E27FC236}">
                <a16:creationId xmlns:a16="http://schemas.microsoft.com/office/drawing/2014/main" id="{92452E68-5E03-43BB-B6A5-967FA923BA68}"/>
              </a:ext>
            </a:extLst>
          </p:cNvPr>
          <p:cNvPicPr>
            <a:picLocks noChangeAspect="1"/>
          </p:cNvPicPr>
          <p:nvPr/>
        </p:nvPicPr>
        <p:blipFill>
          <a:blip r:embed="rId2"/>
          <a:stretch>
            <a:fillRect/>
          </a:stretch>
        </p:blipFill>
        <p:spPr>
          <a:xfrm>
            <a:off x="8162544" y="0"/>
            <a:ext cx="4029456" cy="6858000"/>
          </a:xfrm>
          <a:prstGeom prst="rect">
            <a:avLst/>
          </a:prstGeom>
        </p:spPr>
      </p:pic>
    </p:spTree>
    <p:extLst>
      <p:ext uri="{BB962C8B-B14F-4D97-AF65-F5344CB8AC3E}">
        <p14:creationId xmlns:p14="http://schemas.microsoft.com/office/powerpoint/2010/main" val="81731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F38B1B-A23D-4667-B31F-F5BE5B49CBBD}"/>
              </a:ext>
            </a:extLst>
          </p:cNvPr>
          <p:cNvSpPr>
            <a:spLocks noGrp="1"/>
          </p:cNvSpPr>
          <p:nvPr>
            <p:ph type="title"/>
          </p:nvPr>
        </p:nvSpPr>
        <p:spPr>
          <a:xfrm>
            <a:off x="677334" y="457200"/>
            <a:ext cx="7967133" cy="668867"/>
          </a:xfrm>
        </p:spPr>
        <p:txBody>
          <a:bodyPr>
            <a:normAutofit/>
          </a:bodyPr>
          <a:lstStyle/>
          <a:p>
            <a:r>
              <a:rPr lang="es-MX" sz="3200" dirty="0">
                <a:solidFill>
                  <a:srgbClr val="00B0F0"/>
                </a:solidFill>
                <a:latin typeface="Arial" panose="020B0604020202020204" pitchFamily="34" charset="0"/>
                <a:cs typeface="Arial" panose="020B0604020202020204" pitchFamily="34" charset="0"/>
              </a:rPr>
              <a:t>Análisis de control de la Empresa Nutresa</a:t>
            </a:r>
            <a:r>
              <a:rPr lang="es-MX" sz="3200" dirty="0">
                <a:latin typeface="Arial" panose="020B0604020202020204" pitchFamily="34" charset="0"/>
                <a:cs typeface="Arial" panose="020B0604020202020204" pitchFamily="34" charset="0"/>
              </a:rPr>
              <a:t>.</a:t>
            </a:r>
            <a:endParaRPr lang="es-CO" sz="3200" dirty="0">
              <a:latin typeface="Arial" panose="020B0604020202020204" pitchFamily="34" charset="0"/>
              <a:cs typeface="Arial" panose="020B0604020202020204" pitchFamily="34" charset="0"/>
            </a:endParaRPr>
          </a:p>
        </p:txBody>
      </p:sp>
      <p:sp>
        <p:nvSpPr>
          <p:cNvPr id="3" name="Marcador de contenido 2">
            <a:extLst>
              <a:ext uri="{FF2B5EF4-FFF2-40B4-BE49-F238E27FC236}">
                <a16:creationId xmlns:a16="http://schemas.microsoft.com/office/drawing/2014/main" id="{95FB552F-E88D-46A7-97C9-1803168B31CB}"/>
              </a:ext>
            </a:extLst>
          </p:cNvPr>
          <p:cNvSpPr>
            <a:spLocks noGrp="1"/>
          </p:cNvSpPr>
          <p:nvPr>
            <p:ph idx="1"/>
          </p:nvPr>
        </p:nvSpPr>
        <p:spPr>
          <a:xfrm>
            <a:off x="209725" y="1126067"/>
            <a:ext cx="8783273" cy="5470042"/>
          </a:xfrm>
        </p:spPr>
        <p:txBody>
          <a:bodyPr>
            <a:normAutofit fontScale="70000" lnSpcReduction="20000"/>
          </a:bodyPr>
          <a:lstStyle/>
          <a:p>
            <a:pPr marL="0" indent="0">
              <a:buNone/>
            </a:pPr>
            <a:r>
              <a:rPr lang="es-MX" sz="2600" dirty="0">
                <a:solidFill>
                  <a:srgbClr val="92D050"/>
                </a:solidFill>
                <a:latin typeface="Arial" panose="020B0604020202020204" pitchFamily="34" charset="0"/>
                <a:cs typeface="Arial" panose="020B0604020202020204" pitchFamily="34" charset="0"/>
              </a:rPr>
              <a:t>PRODUCCIÓN </a:t>
            </a:r>
          </a:p>
          <a:p>
            <a:pPr marL="0" indent="0">
              <a:buNone/>
            </a:pPr>
            <a:r>
              <a:rPr lang="es-MX" sz="2000" dirty="0">
                <a:latin typeface="Arial" panose="020B0604020202020204" pitchFamily="34" charset="0"/>
                <a:cs typeface="Arial" panose="020B0604020202020204" pitchFamily="34" charset="0"/>
              </a:rPr>
              <a:t>El </a:t>
            </a:r>
            <a:r>
              <a:rPr lang="es-MX" sz="2000" b="1" dirty="0">
                <a:latin typeface="Arial" panose="020B0604020202020204" pitchFamily="34" charset="0"/>
                <a:cs typeface="Arial" panose="020B0604020202020204" pitchFamily="34" charset="0"/>
              </a:rPr>
              <a:t>chocolate</a:t>
            </a:r>
            <a:r>
              <a:rPr lang="es-MX" sz="2000" dirty="0">
                <a:latin typeface="Arial" panose="020B0604020202020204" pitchFamily="34" charset="0"/>
                <a:cs typeface="Arial" panose="020B0604020202020204" pitchFamily="34" charset="0"/>
              </a:rPr>
              <a:t>, es un derivado del fruto del árbol del cacao (</a:t>
            </a:r>
            <a:r>
              <a:rPr lang="es-MX" sz="2000" i="1" dirty="0">
                <a:latin typeface="Arial" panose="020B0604020202020204" pitchFamily="34" charset="0"/>
                <a:cs typeface="Arial" panose="020B0604020202020204" pitchFamily="34" charset="0"/>
              </a:rPr>
              <a:t>Teobroma cacao</a:t>
            </a:r>
            <a:r>
              <a:rPr lang="es-MX" sz="2000" dirty="0">
                <a:latin typeface="Arial" panose="020B0604020202020204" pitchFamily="34" charset="0"/>
                <a:cs typeface="Arial" panose="020B0604020202020204" pitchFamily="34" charset="0"/>
              </a:rPr>
              <a:t>). Las semillas de este árbol son astringentes, bastante insípidas y amargas, aunque tras un proceso de elaboración largo pero simple se puede convertir esta insípida semilla en un completo alimento de alta complejidad gustativa.</a:t>
            </a:r>
          </a:p>
          <a:p>
            <a:pPr marL="0" indent="0">
              <a:buNone/>
            </a:pPr>
            <a:r>
              <a:rPr lang="es-MX" sz="2000" dirty="0">
                <a:latin typeface="Arial" panose="020B0604020202020204" pitchFamily="34" charset="0"/>
                <a:cs typeface="Arial" panose="020B0604020202020204" pitchFamily="34" charset="0"/>
              </a:rPr>
              <a:t>El proceso de elaboración del chocolate empieza una vez los cultivadores han recogido los frutos del </a:t>
            </a:r>
            <a:r>
              <a:rPr lang="es-MX" sz="2000" b="1" dirty="0">
                <a:latin typeface="Arial" panose="020B0604020202020204" pitchFamily="34" charset="0"/>
                <a:cs typeface="Arial" panose="020B0604020202020204" pitchFamily="34" charset="0"/>
              </a:rPr>
              <a:t>cacao</a:t>
            </a:r>
            <a:r>
              <a:rPr lang="es-MX" sz="2000" dirty="0">
                <a:latin typeface="Arial" panose="020B0604020202020204" pitchFamily="34" charset="0"/>
                <a:cs typeface="Arial" panose="020B0604020202020204" pitchFamily="34" charset="0"/>
              </a:rPr>
              <a:t>, los abren y dejan fermentar a temperatura ambiente entre 2 y 8 días. Una vez fermentados los frutos, se separan las semillas y se secan al sol. Este proceso tardará 2 o 3 días dependiendo de la temperatura ambiente del lugar. Una vez secadas y limpiadas se mandan a los fabricantes de chocolate donde acabaran el proceso de elaboración.</a:t>
            </a:r>
          </a:p>
          <a:p>
            <a:pPr marL="0" indent="0">
              <a:buNone/>
            </a:pPr>
            <a:r>
              <a:rPr lang="es-MX" sz="2000" dirty="0">
                <a:latin typeface="Arial" panose="020B0604020202020204" pitchFamily="34" charset="0"/>
                <a:cs typeface="Arial" panose="020B0604020202020204" pitchFamily="34" charset="0"/>
              </a:rPr>
              <a:t>Al llegar las semillas a su destino se procede a tostarlas. El tostado se hace a unos 120- 170ºC y puede durar hasta una hora dependiendo del tamaño de los granos o de si se les ha desprovisto de la piel.</a:t>
            </a:r>
            <a:br>
              <a:rPr lang="es-MX" sz="2000" dirty="0">
                <a:latin typeface="Arial" panose="020B0604020202020204" pitchFamily="34" charset="0"/>
                <a:cs typeface="Arial" panose="020B0604020202020204" pitchFamily="34" charset="0"/>
              </a:rPr>
            </a:br>
            <a:br>
              <a:rPr lang="es-MX" sz="2000" dirty="0">
                <a:latin typeface="Arial" panose="020B0604020202020204" pitchFamily="34" charset="0"/>
                <a:cs typeface="Arial" panose="020B0604020202020204" pitchFamily="34" charset="0"/>
              </a:rPr>
            </a:br>
            <a:r>
              <a:rPr lang="es-MX" sz="2000" dirty="0">
                <a:latin typeface="Arial" panose="020B0604020202020204" pitchFamily="34" charset="0"/>
                <a:cs typeface="Arial" panose="020B0604020202020204" pitchFamily="34" charset="0"/>
              </a:rPr>
              <a:t>Las </a:t>
            </a:r>
            <a:r>
              <a:rPr lang="es-MX" sz="2000" b="1" dirty="0">
                <a:latin typeface="Arial" panose="020B0604020202020204" pitchFamily="34" charset="0"/>
                <a:cs typeface="Arial" panose="020B0604020202020204" pitchFamily="34" charset="0"/>
              </a:rPr>
              <a:t>semillas tostadas </a:t>
            </a:r>
            <a:r>
              <a:rPr lang="es-MX" sz="2000" dirty="0">
                <a:latin typeface="Arial" panose="020B0604020202020204" pitchFamily="34" charset="0"/>
                <a:cs typeface="Arial" panose="020B0604020202020204" pitchFamily="34" charset="0"/>
              </a:rPr>
              <a:t>se parten y se pasan por unos rodillos de acero que las transforman en un líquido espeso llamado licor de cacao. A partir de aquí el licor puede emprender varios caminos dependiendo de su uso. Para obtener la manteca de cacao, se pasa el licor de cacao por un filtro donde se retienen las partículas de cacao que más tarde se usarán para hacer cacao en polvo. En el caso del chocolate, se usa el licor sin filtrar.</a:t>
            </a:r>
          </a:p>
          <a:p>
            <a:pPr marL="0" indent="0">
              <a:buNone/>
            </a:pPr>
            <a:r>
              <a:rPr lang="es-MX" sz="2000" dirty="0">
                <a:latin typeface="Arial" panose="020B0604020202020204" pitchFamily="34" charset="0"/>
                <a:cs typeface="Arial" panose="020B0604020202020204" pitchFamily="34" charset="0"/>
              </a:rPr>
              <a:t>Este líquido espeso ahora tiene un sabor amargo, astringente y ácido pero que ya recuerda al gusto del chocolate que conocemos. El siguiente proceso es el </a:t>
            </a:r>
            <a:r>
              <a:rPr lang="es-MX" sz="2000" dirty="0" err="1">
                <a:latin typeface="Arial" panose="020B0604020202020204" pitchFamily="34" charset="0"/>
                <a:cs typeface="Arial" panose="020B0604020202020204" pitchFamily="34" charset="0"/>
              </a:rPr>
              <a:t>concheado</a:t>
            </a:r>
            <a:r>
              <a:rPr lang="es-MX" sz="2000" dirty="0">
                <a:latin typeface="Arial" panose="020B0604020202020204" pitchFamily="34" charset="0"/>
                <a:cs typeface="Arial" panose="020B0604020202020204" pitchFamily="34" charset="0"/>
              </a:rPr>
              <a:t> donde se añade el azúcar y los sólidos de leche (en el caso del chocolate con leche) que se mezclan y agitan en unas maquinas durante 8-36 horas. Al final de este proceso se añade también lecitina (un emulgente) y un poco de manteca de cacao para que la mezcla resultante sea cremosa y homogénea en boca.</a:t>
            </a:r>
          </a:p>
          <a:p>
            <a:pPr marL="0" indent="0">
              <a:buNone/>
            </a:pPr>
            <a:r>
              <a:rPr lang="es-MX" sz="2000" dirty="0">
                <a:latin typeface="Arial" panose="020B0604020202020204" pitchFamily="34" charset="0"/>
                <a:cs typeface="Arial" panose="020B0604020202020204" pitchFamily="34" charset="0"/>
              </a:rPr>
              <a:t>En este momento ya tenemos el chocolate acabado pero aún está líquido. Se tiene que </a:t>
            </a:r>
            <a:r>
              <a:rPr lang="es-MX" sz="2000" b="1" dirty="0">
                <a:latin typeface="Arial" panose="020B0604020202020204" pitchFamily="34" charset="0"/>
                <a:cs typeface="Arial" panose="020B0604020202020204" pitchFamily="34" charset="0"/>
              </a:rPr>
              <a:t>templar</a:t>
            </a:r>
            <a:r>
              <a:rPr lang="es-MX" sz="2000" dirty="0">
                <a:latin typeface="Arial" panose="020B0604020202020204" pitchFamily="34" charset="0"/>
                <a:cs typeface="Arial" panose="020B0604020202020204" pitchFamily="34" charset="0"/>
              </a:rPr>
              <a:t> para así conseguir que brille y sea crujiente en boca y posteriormente dejarlo solidificar en los moldes correspondientes.</a:t>
            </a:r>
          </a:p>
          <a:p>
            <a:pPr marL="0" indent="0">
              <a:buNone/>
            </a:pPr>
            <a:endParaRPr lang="es-MX" sz="1400" dirty="0">
              <a:solidFill>
                <a:schemeClr val="tx1"/>
              </a:solidFill>
              <a:latin typeface="Arial" panose="020B0604020202020204" pitchFamily="34" charset="0"/>
              <a:cs typeface="Arial" panose="020B0604020202020204" pitchFamily="34" charset="0"/>
            </a:endParaRPr>
          </a:p>
        </p:txBody>
      </p:sp>
      <p:pic>
        <p:nvPicPr>
          <p:cNvPr id="11" name="Imagen 10">
            <a:extLst>
              <a:ext uri="{FF2B5EF4-FFF2-40B4-BE49-F238E27FC236}">
                <a16:creationId xmlns:a16="http://schemas.microsoft.com/office/drawing/2014/main" id="{911341D4-B828-4D63-9D4F-0BAA598CFA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2246" y="0"/>
            <a:ext cx="3509351" cy="6858000"/>
          </a:xfrm>
          <a:prstGeom prst="rect">
            <a:avLst/>
          </a:prstGeom>
        </p:spPr>
      </p:pic>
    </p:spTree>
    <p:extLst>
      <p:ext uri="{BB962C8B-B14F-4D97-AF65-F5344CB8AC3E}">
        <p14:creationId xmlns:p14="http://schemas.microsoft.com/office/powerpoint/2010/main" val="2296220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6A0808-035D-4158-B41A-B13FDCAFF0AF}"/>
              </a:ext>
            </a:extLst>
          </p:cNvPr>
          <p:cNvSpPr>
            <a:spLocks noGrp="1"/>
          </p:cNvSpPr>
          <p:nvPr>
            <p:ph type="title"/>
          </p:nvPr>
        </p:nvSpPr>
        <p:spPr/>
        <p:txBody>
          <a:bodyPr>
            <a:noAutofit/>
          </a:bodyPr>
          <a:lstStyle/>
          <a:p>
            <a:r>
              <a:rPr lang="es-MX" sz="4400" dirty="0">
                <a:solidFill>
                  <a:srgbClr val="00B0F0"/>
                </a:solidFill>
              </a:rPr>
              <a:t>Proceso de elaboración de la chocolatina Jet.</a:t>
            </a:r>
            <a:br>
              <a:rPr lang="es-MX" sz="4400" dirty="0">
                <a:solidFill>
                  <a:srgbClr val="00B0F0"/>
                </a:solidFill>
              </a:rPr>
            </a:br>
            <a:r>
              <a:rPr lang="es-MX" sz="4400" dirty="0">
                <a:solidFill>
                  <a:srgbClr val="00B0F0"/>
                </a:solidFill>
              </a:rPr>
              <a:t> </a:t>
            </a:r>
            <a:endParaRPr lang="es-CO" sz="4400" dirty="0">
              <a:solidFill>
                <a:srgbClr val="00B0F0"/>
              </a:solidFill>
            </a:endParaRPr>
          </a:p>
        </p:txBody>
      </p:sp>
      <p:sp>
        <p:nvSpPr>
          <p:cNvPr id="3" name="Marcador de contenido 2">
            <a:extLst>
              <a:ext uri="{FF2B5EF4-FFF2-40B4-BE49-F238E27FC236}">
                <a16:creationId xmlns:a16="http://schemas.microsoft.com/office/drawing/2014/main" id="{BF36500E-E646-488F-97D5-EE4845CB06A6}"/>
              </a:ext>
            </a:extLst>
          </p:cNvPr>
          <p:cNvSpPr>
            <a:spLocks noGrp="1"/>
          </p:cNvSpPr>
          <p:nvPr>
            <p:ph idx="1"/>
          </p:nvPr>
        </p:nvSpPr>
        <p:spPr>
          <a:xfrm>
            <a:off x="192948" y="2718033"/>
            <a:ext cx="7910818" cy="1451295"/>
          </a:xfrm>
        </p:spPr>
        <p:txBody>
          <a:bodyPr/>
          <a:lstStyle/>
          <a:p>
            <a:r>
              <a:rPr lang="es-CO" dirty="0">
                <a:hlinkClick r:id="rId2"/>
              </a:rPr>
              <a:t>https://prezi.com/loirbwrqjjzo/proceso-de-elaboracion-del-chocolate-jet/</a:t>
            </a:r>
            <a:endParaRPr lang="es-CO" dirty="0"/>
          </a:p>
          <a:p>
            <a:endParaRPr lang="es-CO" dirty="0"/>
          </a:p>
        </p:txBody>
      </p:sp>
      <p:pic>
        <p:nvPicPr>
          <p:cNvPr id="4" name="Imagen 3">
            <a:extLst>
              <a:ext uri="{FF2B5EF4-FFF2-40B4-BE49-F238E27FC236}">
                <a16:creationId xmlns:a16="http://schemas.microsoft.com/office/drawing/2014/main" id="{FDA6A5E4-1763-45C3-9276-20370D80F845}"/>
              </a:ext>
            </a:extLst>
          </p:cNvPr>
          <p:cNvPicPr>
            <a:picLocks noChangeAspect="1"/>
          </p:cNvPicPr>
          <p:nvPr/>
        </p:nvPicPr>
        <p:blipFill>
          <a:blip r:embed="rId3"/>
          <a:stretch>
            <a:fillRect/>
          </a:stretch>
        </p:blipFill>
        <p:spPr>
          <a:xfrm>
            <a:off x="8503919" y="0"/>
            <a:ext cx="3688081" cy="6858000"/>
          </a:xfrm>
          <a:prstGeom prst="rect">
            <a:avLst/>
          </a:prstGeom>
        </p:spPr>
      </p:pic>
    </p:spTree>
    <p:extLst>
      <p:ext uri="{BB962C8B-B14F-4D97-AF65-F5344CB8AC3E}">
        <p14:creationId xmlns:p14="http://schemas.microsoft.com/office/powerpoint/2010/main" val="780887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A0887BB0-61F6-4A46-AA96-8CD9962EAAF2}"/>
              </a:ext>
            </a:extLst>
          </p:cNvPr>
          <p:cNvSpPr>
            <a:spLocks noGrp="1"/>
          </p:cNvSpPr>
          <p:nvPr>
            <p:ph type="title" idx="4294967295"/>
          </p:nvPr>
        </p:nvSpPr>
        <p:spPr>
          <a:xfrm>
            <a:off x="2894120" y="2167677"/>
            <a:ext cx="8596313" cy="1827212"/>
          </a:xfrm>
        </p:spPr>
        <p:txBody>
          <a:bodyPr/>
          <a:lstStyle/>
          <a:p>
            <a:endParaRPr lang="es-CO" dirty="0"/>
          </a:p>
        </p:txBody>
      </p:sp>
      <p:pic>
        <p:nvPicPr>
          <p:cNvPr id="5" name="Imagen 4">
            <a:extLst>
              <a:ext uri="{FF2B5EF4-FFF2-40B4-BE49-F238E27FC236}">
                <a16:creationId xmlns:a16="http://schemas.microsoft.com/office/drawing/2014/main" id="{B1F3DB6F-5A30-4222-AD7F-3A471C66CBB4}"/>
              </a:ext>
            </a:extLst>
          </p:cNvPr>
          <p:cNvPicPr>
            <a:picLocks noChangeAspect="1"/>
          </p:cNvPicPr>
          <p:nvPr/>
        </p:nvPicPr>
        <p:blipFill>
          <a:blip r:embed="rId4"/>
          <a:stretch>
            <a:fillRect/>
          </a:stretch>
        </p:blipFill>
        <p:spPr>
          <a:xfrm>
            <a:off x="9826547" y="0"/>
            <a:ext cx="2365453" cy="1676545"/>
          </a:xfrm>
          <a:prstGeom prst="rect">
            <a:avLst/>
          </a:prstGeom>
        </p:spPr>
      </p:pic>
      <p:pic>
        <p:nvPicPr>
          <p:cNvPr id="2" name="El Viaje del Chocolate _ Compañía Nacional de Chocolates">
            <a:hlinkClick r:id="" action="ppaction://media"/>
            <a:extLst>
              <a:ext uri="{FF2B5EF4-FFF2-40B4-BE49-F238E27FC236}">
                <a16:creationId xmlns:a16="http://schemas.microsoft.com/office/drawing/2014/main" id="{2C48BC56-7A85-4A2E-8E95-1673ACF3EA3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
            <a:ext cx="12253912" cy="6892825"/>
          </a:xfrm>
          <a:prstGeom prst="rect">
            <a:avLst/>
          </a:prstGeom>
        </p:spPr>
      </p:pic>
    </p:spTree>
    <p:extLst>
      <p:ext uri="{BB962C8B-B14F-4D97-AF65-F5344CB8AC3E}">
        <p14:creationId xmlns:p14="http://schemas.microsoft.com/office/powerpoint/2010/main" val="209498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0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57FBB75-48D4-4BBB-9A75-EB0C3E25626F}"/>
              </a:ext>
            </a:extLst>
          </p:cNvPr>
          <p:cNvSpPr>
            <a:spLocks noGrp="1"/>
          </p:cNvSpPr>
          <p:nvPr>
            <p:ph type="title"/>
          </p:nvPr>
        </p:nvSpPr>
        <p:spPr>
          <a:xfrm>
            <a:off x="677334" y="275208"/>
            <a:ext cx="8596668" cy="736846"/>
          </a:xfrm>
        </p:spPr>
        <p:txBody>
          <a:bodyPr>
            <a:normAutofit fontScale="90000"/>
          </a:bodyPr>
          <a:lstStyle/>
          <a:p>
            <a:pPr algn="ctr"/>
            <a:r>
              <a:rPr lang="es-MX" dirty="0">
                <a:solidFill>
                  <a:srgbClr val="00B0F0"/>
                </a:solidFill>
              </a:rPr>
              <a:t>Conclusiones.</a:t>
            </a:r>
            <a:br>
              <a:rPr lang="es-MX" dirty="0"/>
            </a:br>
            <a:endParaRPr lang="es-CO" dirty="0"/>
          </a:p>
        </p:txBody>
      </p:sp>
      <p:sp>
        <p:nvSpPr>
          <p:cNvPr id="5" name="Marcador de contenido 4">
            <a:extLst>
              <a:ext uri="{FF2B5EF4-FFF2-40B4-BE49-F238E27FC236}">
                <a16:creationId xmlns:a16="http://schemas.microsoft.com/office/drawing/2014/main" id="{236317AF-6780-46D4-8813-6432247DE1EF}"/>
              </a:ext>
            </a:extLst>
          </p:cNvPr>
          <p:cNvSpPr>
            <a:spLocks noGrp="1"/>
          </p:cNvSpPr>
          <p:nvPr>
            <p:ph idx="1"/>
          </p:nvPr>
        </p:nvSpPr>
        <p:spPr>
          <a:xfrm>
            <a:off x="184558" y="1287262"/>
            <a:ext cx="7902429" cy="4106859"/>
          </a:xfrm>
        </p:spPr>
        <p:txBody>
          <a:bodyPr>
            <a:normAutofit/>
          </a:bodyPr>
          <a:lstStyle/>
          <a:p>
            <a:pPr>
              <a:buAutoNum type="arabicPeriod"/>
            </a:pPr>
            <a:r>
              <a:rPr lang="es-MX" sz="1600" b="1" dirty="0">
                <a:latin typeface="Arial" panose="020B0604020202020204" pitchFamily="34" charset="0"/>
                <a:cs typeface="Arial" panose="020B0604020202020204" pitchFamily="34" charset="0"/>
              </a:rPr>
              <a:t>Innovación en el Producto</a:t>
            </a:r>
            <a:r>
              <a:rPr lang="es-MX" sz="1600" dirty="0">
                <a:latin typeface="Arial" panose="020B0604020202020204" pitchFamily="34" charset="0"/>
                <a:cs typeface="Arial" panose="020B0604020202020204" pitchFamily="34" charset="0"/>
              </a:rPr>
              <a:t>: La chocolatina JET se destacó por su combinación única de ingredientes, lo que la hizo atractiva para los consumidores en busca de nuevos sabores.</a:t>
            </a:r>
          </a:p>
          <a:p>
            <a:pPr>
              <a:buAutoNum type="arabicPeriod"/>
            </a:pPr>
            <a:r>
              <a:rPr lang="es-MX" sz="1600" b="1" dirty="0">
                <a:latin typeface="Arial" panose="020B0604020202020204" pitchFamily="34" charset="0"/>
                <a:cs typeface="Arial" panose="020B0604020202020204" pitchFamily="34" charset="0"/>
              </a:rPr>
              <a:t>Estrategia de Mercado</a:t>
            </a:r>
            <a:r>
              <a:rPr lang="es-MX" sz="1600" dirty="0">
                <a:latin typeface="Arial" panose="020B0604020202020204" pitchFamily="34" charset="0"/>
                <a:cs typeface="Arial" panose="020B0604020202020204" pitchFamily="34" charset="0"/>
              </a:rPr>
              <a:t>: Se implementaron estrategias de marketing eficaces que incluyeron campañas en redes sociales y promociones en puntos de venta, logrando así un incremento en la visibilidad y ventas del producto.</a:t>
            </a:r>
          </a:p>
          <a:p>
            <a:pPr>
              <a:buAutoNum type="arabicPeriod"/>
            </a:pPr>
            <a:r>
              <a:rPr lang="es-MX" sz="1600" b="1" dirty="0">
                <a:latin typeface="Arial" panose="020B0604020202020204" pitchFamily="34" charset="0"/>
                <a:cs typeface="Arial" panose="020B0604020202020204" pitchFamily="34" charset="0"/>
              </a:rPr>
              <a:t>Satisfacción del Cliente: </a:t>
            </a:r>
            <a:r>
              <a:rPr lang="es-MX" sz="1600" dirty="0">
                <a:latin typeface="Arial" panose="020B0604020202020204" pitchFamily="34" charset="0"/>
                <a:cs typeface="Arial" panose="020B0604020202020204" pitchFamily="34" charset="0"/>
              </a:rPr>
              <a:t>La retroalimentación de los clientes fue en su mayoría positiva, resaltando la calidad del chocolate y la originalidad de la propuesta.</a:t>
            </a:r>
          </a:p>
          <a:p>
            <a:pPr>
              <a:buAutoNum type="arabicPeriod"/>
            </a:pPr>
            <a:r>
              <a:rPr lang="es-MX" sz="1600" b="1" dirty="0">
                <a:latin typeface="Arial" panose="020B0604020202020204" pitchFamily="34" charset="0"/>
                <a:cs typeface="Arial" panose="020B0604020202020204" pitchFamily="34" charset="0"/>
              </a:rPr>
              <a:t>Retos y Oportunidades</a:t>
            </a:r>
            <a:r>
              <a:rPr lang="es-MX" sz="1600" dirty="0">
                <a:latin typeface="Arial" panose="020B0604020202020204" pitchFamily="34" charset="0"/>
                <a:cs typeface="Arial" panose="020B0604020202020204" pitchFamily="34" charset="0"/>
              </a:rPr>
              <a:t>: Aunque el producto fue bien recibido, enfrentó desafíos como la competencia en el mercado de chocolates y la necesidad de mantener una oferta constante de materias primas de calidad.</a:t>
            </a:r>
          </a:p>
          <a:p>
            <a:pPr>
              <a:buAutoNum type="arabicPeriod"/>
            </a:pPr>
            <a:r>
              <a:rPr lang="es-MX" sz="1600" b="1" dirty="0">
                <a:latin typeface="Arial" panose="020B0604020202020204" pitchFamily="34" charset="0"/>
                <a:cs typeface="Arial" panose="020B0604020202020204" pitchFamily="34" charset="0"/>
              </a:rPr>
              <a:t>Impacto Ambiental</a:t>
            </a:r>
            <a:r>
              <a:rPr lang="es-MX" sz="1600" dirty="0">
                <a:latin typeface="Arial" panose="020B0604020202020204" pitchFamily="34" charset="0"/>
                <a:cs typeface="Arial" panose="020B0604020202020204" pitchFamily="34" charset="0"/>
              </a:rPr>
              <a:t>: El estudio también consideró el impacto ambiental de la producción de la chocolatina JET, recomendando la adopción de prácticas más sostenibles en la cadena de suministro</a:t>
            </a:r>
            <a:r>
              <a:rPr lang="es-MX" sz="1600" dirty="0"/>
              <a:t>.</a:t>
            </a:r>
            <a:endParaRPr lang="es-CO" sz="1600" dirty="0"/>
          </a:p>
        </p:txBody>
      </p:sp>
      <p:pic>
        <p:nvPicPr>
          <p:cNvPr id="2" name="Imagen 1">
            <a:extLst>
              <a:ext uri="{FF2B5EF4-FFF2-40B4-BE49-F238E27FC236}">
                <a16:creationId xmlns:a16="http://schemas.microsoft.com/office/drawing/2014/main" id="{F9A2929F-4129-41D2-BA29-1803546933E8}"/>
              </a:ext>
            </a:extLst>
          </p:cNvPr>
          <p:cNvPicPr>
            <a:picLocks noChangeAspect="1"/>
          </p:cNvPicPr>
          <p:nvPr/>
        </p:nvPicPr>
        <p:blipFill>
          <a:blip r:embed="rId2"/>
          <a:stretch>
            <a:fillRect/>
          </a:stretch>
        </p:blipFill>
        <p:spPr>
          <a:xfrm>
            <a:off x="8506436" y="0"/>
            <a:ext cx="3685563" cy="6858000"/>
          </a:xfrm>
          <a:prstGeom prst="rect">
            <a:avLst/>
          </a:prstGeom>
        </p:spPr>
      </p:pic>
    </p:spTree>
    <p:extLst>
      <p:ext uri="{BB962C8B-B14F-4D97-AF65-F5344CB8AC3E}">
        <p14:creationId xmlns:p14="http://schemas.microsoft.com/office/powerpoint/2010/main" val="3546771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102F8E-D349-4162-9D6D-DDB90344E46B}"/>
              </a:ext>
            </a:extLst>
          </p:cNvPr>
          <p:cNvSpPr>
            <a:spLocks noGrp="1"/>
          </p:cNvSpPr>
          <p:nvPr>
            <p:ph type="ctrTitle"/>
          </p:nvPr>
        </p:nvSpPr>
        <p:spPr>
          <a:xfrm>
            <a:off x="273887" y="1216404"/>
            <a:ext cx="4977622" cy="1677798"/>
          </a:xfrm>
        </p:spPr>
        <p:txBody>
          <a:bodyPr/>
          <a:lstStyle/>
          <a:p>
            <a:r>
              <a:rPr lang="es-MX" sz="8000" dirty="0"/>
              <a:t>MUCHAS</a:t>
            </a:r>
            <a:r>
              <a:rPr lang="es-MX" dirty="0"/>
              <a:t> </a:t>
            </a:r>
            <a:endParaRPr lang="es-CO" dirty="0"/>
          </a:p>
        </p:txBody>
      </p:sp>
      <p:sp>
        <p:nvSpPr>
          <p:cNvPr id="3" name="Subtítulo 2">
            <a:extLst>
              <a:ext uri="{FF2B5EF4-FFF2-40B4-BE49-F238E27FC236}">
                <a16:creationId xmlns:a16="http://schemas.microsoft.com/office/drawing/2014/main" id="{1B81A3C0-BD9E-4641-A05E-38558F17A4B7}"/>
              </a:ext>
            </a:extLst>
          </p:cNvPr>
          <p:cNvSpPr>
            <a:spLocks noGrp="1"/>
          </p:cNvSpPr>
          <p:nvPr>
            <p:ph type="subTitle" idx="1"/>
          </p:nvPr>
        </p:nvSpPr>
        <p:spPr>
          <a:xfrm>
            <a:off x="872456" y="3036816"/>
            <a:ext cx="5587067" cy="2110920"/>
          </a:xfrm>
        </p:spPr>
        <p:txBody>
          <a:bodyPr>
            <a:noAutofit/>
          </a:bodyPr>
          <a:lstStyle/>
          <a:p>
            <a:r>
              <a:rPr lang="es-MX" sz="6600" dirty="0"/>
              <a:t>GRACIAS</a:t>
            </a:r>
            <a:endParaRPr lang="es-CO" sz="6600" dirty="0"/>
          </a:p>
        </p:txBody>
      </p:sp>
      <p:pic>
        <p:nvPicPr>
          <p:cNvPr id="4" name="Imagen 3">
            <a:extLst>
              <a:ext uri="{FF2B5EF4-FFF2-40B4-BE49-F238E27FC236}">
                <a16:creationId xmlns:a16="http://schemas.microsoft.com/office/drawing/2014/main" id="{53F45041-F57B-4E50-9B15-BDB05250AB44}"/>
              </a:ext>
            </a:extLst>
          </p:cNvPr>
          <p:cNvPicPr>
            <a:picLocks noChangeAspect="1"/>
          </p:cNvPicPr>
          <p:nvPr/>
        </p:nvPicPr>
        <p:blipFill>
          <a:blip r:embed="rId2"/>
          <a:stretch>
            <a:fillRect/>
          </a:stretch>
        </p:blipFill>
        <p:spPr>
          <a:xfrm>
            <a:off x="7340367" y="0"/>
            <a:ext cx="4851633" cy="6858000"/>
          </a:xfrm>
          <a:prstGeom prst="rect">
            <a:avLst/>
          </a:prstGeom>
        </p:spPr>
      </p:pic>
    </p:spTree>
    <p:extLst>
      <p:ext uri="{BB962C8B-B14F-4D97-AF65-F5344CB8AC3E}">
        <p14:creationId xmlns:p14="http://schemas.microsoft.com/office/powerpoint/2010/main" val="3846115317"/>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415</TotalTime>
  <Words>853</Words>
  <Application>Microsoft Office PowerPoint</Application>
  <PresentationFormat>Panorámica</PresentationFormat>
  <Paragraphs>25</Paragraphs>
  <Slides>7</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vt:i4>
      </vt:variant>
    </vt:vector>
  </HeadingPairs>
  <TitlesOfParts>
    <vt:vector size="11" baseType="lpstr">
      <vt:lpstr>Arial</vt:lpstr>
      <vt:lpstr>Trebuchet MS</vt:lpstr>
      <vt:lpstr>Wingdings 3</vt:lpstr>
      <vt:lpstr>Faceta</vt:lpstr>
      <vt:lpstr> Cultivamos Bienestar, Nutrición y Placer.   ANGELICA MARIA POSADA DIAZ.  </vt:lpstr>
      <vt:lpstr>Introducción Grupo Nutresa  Chocolatina Jet. </vt:lpstr>
      <vt:lpstr>Análisis de control de la Empresa Nutresa.</vt:lpstr>
      <vt:lpstr>Proceso de elaboración de la chocolatina Jet.  </vt:lpstr>
      <vt:lpstr>Presentación de PowerPoint</vt:lpstr>
      <vt:lpstr>Conclusiones. </vt:lpstr>
      <vt:lpstr>MUCHAS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ANGELICA MARIA POSADA DIAZ</dc:title>
  <dc:creator>desarrollo</dc:creator>
  <cp:lastModifiedBy>desarrollo</cp:lastModifiedBy>
  <cp:revision>31</cp:revision>
  <dcterms:created xsi:type="dcterms:W3CDTF">2024-06-13T20:14:02Z</dcterms:created>
  <dcterms:modified xsi:type="dcterms:W3CDTF">2024-07-04T17:24:42Z</dcterms:modified>
</cp:coreProperties>
</file>

<file path=docProps/thumbnail.jpeg>
</file>